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9"/>
  </p:notesMasterIdLst>
  <p:sldIdLst>
    <p:sldId id="364" r:id="rId5"/>
    <p:sldId id="365" r:id="rId6"/>
    <p:sldId id="366" r:id="rId7"/>
    <p:sldId id="3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16-02-2024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CA38F0-53C2-4DAF-BE09-929417ED3343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156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F18AE6-A613-48FD-890F-2C9B7DDE02F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72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AFE5-167F-4EF6-8FBA-D3F410C72944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E6AF-EBB5-418A-A25D-170388DD6168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B7B0-19AB-4644-B871-BA935C8AABF3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C731-763B-4FBA-AFC1-DC99266356FF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0335-6B27-4CF0-B753-A210F8ABFF82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4909-6BE4-45C4-9ACB-0BA477BF1A1F}" type="datetime1">
              <a:rPr lang="en-IN" smtClean="0"/>
              <a:t>16-02-2024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C4AE-F1BE-4657-9F83-ED703FB84759}" type="datetime1">
              <a:rPr lang="en-IN" smtClean="0"/>
              <a:t>16-02-2024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36F8-F1E5-41F9-880A-B9D944EFA3DA}" type="datetime1">
              <a:rPr lang="en-IN" smtClean="0"/>
              <a:t>16-02-2024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B15B-18DA-4BA9-A3E3-52581077E768}" type="datetime1">
              <a:rPr lang="en-IN" smtClean="0"/>
              <a:t>16-02-2024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C77B-1F9A-49E7-97B8-74287F76B334}" type="datetime1">
              <a:rPr lang="en-IN" smtClean="0"/>
              <a:t>16-02-2024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557A-F6F7-4693-8E0D-38A8C7820BF4}" type="datetime1">
              <a:rPr lang="en-IN" smtClean="0"/>
              <a:t>16-02-2024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/>
              <a:t>Nesting of </a:t>
            </a:r>
            <a:r>
              <a:rPr lang="en-US">
                <a:solidFill>
                  <a:srgbClr val="C00000"/>
                </a:solidFill>
              </a:rPr>
              <a:t>for</a:t>
            </a:r>
            <a:r>
              <a:rPr lang="en-US"/>
              <a:t> loop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1166884" y="1657351"/>
            <a:ext cx="6834116" cy="37945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800" b="1" dirty="0"/>
              <a:t>One </a:t>
            </a:r>
            <a:r>
              <a:rPr lang="en-US" sz="1800" b="1" dirty="0">
                <a:solidFill>
                  <a:srgbClr val="C00000"/>
                </a:solidFill>
              </a:rPr>
              <a:t>for</a:t>
            </a:r>
            <a:r>
              <a:rPr lang="en-US" sz="1800" b="1" dirty="0"/>
              <a:t> statement can be nested within another </a:t>
            </a:r>
            <a:r>
              <a:rPr lang="en-US" sz="1800" b="1" dirty="0">
                <a:solidFill>
                  <a:srgbClr val="C00000"/>
                </a:solidFill>
              </a:rPr>
              <a:t>for</a:t>
            </a:r>
            <a:r>
              <a:rPr lang="en-US" sz="1800" b="1" dirty="0"/>
              <a:t>  statement.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for (</a:t>
            </a:r>
            <a:r>
              <a:rPr lang="en-US" sz="1800" b="1" dirty="0" err="1"/>
              <a:t>i</a:t>
            </a:r>
            <a:r>
              <a:rPr lang="en-US" sz="1800" b="1" dirty="0"/>
              <a:t>=0; </a:t>
            </a:r>
            <a:r>
              <a:rPr lang="en-US" sz="1800" b="1" dirty="0" err="1"/>
              <a:t>i</a:t>
            </a:r>
            <a:r>
              <a:rPr lang="en-US" sz="1800" b="1" dirty="0"/>
              <a:t>&lt; m; ++</a:t>
            </a:r>
            <a:r>
              <a:rPr lang="en-US" sz="1800" b="1" dirty="0" err="1"/>
              <a:t>i</a:t>
            </a:r>
            <a:r>
              <a:rPr lang="en-US" sz="18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</a:rPr>
              <a:t>         </a:t>
            </a:r>
            <a:r>
              <a:rPr lang="en-US" sz="1800" b="1" dirty="0">
                <a:cs typeface="Tahoma" pitchFamily="34" charset="0"/>
              </a:rPr>
              <a:t>{          </a:t>
            </a:r>
            <a:r>
              <a:rPr lang="en-US" sz="1800" b="1" dirty="0"/>
              <a:t>…..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/>
              <a:t>                     ….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</a:rPr>
              <a:t>                    for (j=0; j &lt; n;++j)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</a:rPr>
              <a:t>                	</a:t>
            </a:r>
            <a:r>
              <a:rPr lang="en-US" sz="1800" b="1" dirty="0">
                <a:solidFill>
                  <a:srgbClr val="C00000"/>
                </a:solidFill>
                <a:cs typeface="Tahoma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  <a:cs typeface="Tahoma" pitchFamily="34" charset="0"/>
              </a:rPr>
              <a:t>                                  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Statement S;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</a:rPr>
              <a:t>			</a:t>
            </a:r>
            <a:r>
              <a:rPr lang="en-US" sz="1800" b="1" dirty="0">
                <a:solidFill>
                  <a:srgbClr val="C00000"/>
                </a:solidFill>
                <a:cs typeface="Tahoma" pitchFamily="34" charset="0"/>
              </a:rPr>
              <a:t>}</a:t>
            </a:r>
            <a:r>
              <a:rPr lang="en-US" sz="18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end of  inner ‘for’ statement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b="1" dirty="0">
                <a:solidFill>
                  <a:srgbClr val="C00000"/>
                </a:solidFill>
              </a:rPr>
              <a:t>          </a:t>
            </a:r>
            <a:r>
              <a:rPr lang="en-US" sz="1800" b="1" dirty="0">
                <a:cs typeface="Tahoma" pitchFamily="34" charset="0"/>
              </a:rPr>
              <a:t>}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end of  outer ‘for’ statement</a:t>
            </a:r>
          </a:p>
        </p:txBody>
      </p:sp>
      <p:sp>
        <p:nvSpPr>
          <p:cNvPr id="95237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7EE8B0-0B8F-47C6-A568-E4249A65DD8D}" type="datetime1">
              <a:rPr lang="en-US" altLang="en-US" smtClean="0"/>
              <a:pPr/>
              <a:t>2/16/2024</a:t>
            </a:fld>
            <a:endParaRPr lang="en-US" altLang="en-US"/>
          </a:p>
        </p:txBody>
      </p:sp>
      <p:sp>
        <p:nvSpPr>
          <p:cNvPr id="9523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231237" y="6447632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3311DD-3875-4725-9A6F-578DB3B65D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37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5" y="166686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Nested loops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97287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CDC571-6A72-45EB-B997-0A0B0CAB5E9C}" type="datetime1">
              <a:rPr lang="en-US" altLang="en-US" smtClean="0"/>
              <a:pPr/>
              <a:t>2/16/2024</a:t>
            </a:fld>
            <a:endParaRPr lang="en-US" altLang="en-US"/>
          </a:p>
        </p:txBody>
      </p:sp>
      <p:sp>
        <p:nvSpPr>
          <p:cNvPr id="9728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9728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F809BE-CB1F-42E9-A8E2-BBC0AD375D20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165888" y="788800"/>
            <a:ext cx="734946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b="1" dirty="0"/>
              <a:t>#include &lt;</a:t>
            </a:r>
            <a:r>
              <a:rPr lang="en-US" sz="2000" b="1" dirty="0" err="1"/>
              <a:t>stdio.h</a:t>
            </a:r>
            <a:r>
              <a:rPr lang="en-US" sz="2000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main()</a:t>
            </a:r>
          </a:p>
          <a:p>
            <a:pPr eaLnBrk="1" hangingPunct="1">
              <a:defRPr/>
            </a:pPr>
            <a:r>
              <a:rPr lang="en-US" altLang="en-US" sz="2000" b="1" dirty="0"/>
              <a:t>{</a:t>
            </a:r>
          </a:p>
          <a:p>
            <a:pPr lvl="1" eaLnBrk="1" hangingPunct="1">
              <a:defRPr/>
            </a:pPr>
            <a:r>
              <a:rPr lang="en-US" altLang="en-US" sz="2000" b="1" dirty="0" err="1"/>
              <a:t>int</a:t>
            </a:r>
            <a:r>
              <a:rPr lang="en-US" altLang="en-US" sz="2000" b="1" dirty="0"/>
              <a:t> n, number, </a:t>
            </a:r>
            <a:r>
              <a:rPr lang="en-US" altLang="en-US" sz="2000" b="1" dirty="0" err="1"/>
              <a:t>triangularNumber</a:t>
            </a:r>
            <a:r>
              <a:rPr lang="en-US" altLang="en-US" sz="2000" b="1" dirty="0"/>
              <a:t>=0, counter;</a:t>
            </a:r>
          </a:p>
          <a:p>
            <a:pPr lvl="1" eaLnBrk="1" hangingPunct="1">
              <a:defRPr/>
            </a:pPr>
            <a:endParaRPr lang="en-US" altLang="en-US" sz="2000" b="1" dirty="0"/>
          </a:p>
          <a:p>
            <a:pPr lvl="1" eaLnBrk="1" hangingPunct="1"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( counter = 1; counter &lt;= 5; counter++ )</a:t>
            </a:r>
          </a:p>
          <a:p>
            <a:pPr lvl="1" eaLnBrk="1" hangingPunct="1"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{</a:t>
            </a:r>
          </a:p>
          <a:p>
            <a:pPr lvl="2" eaLnBrk="1" hangingPunct="1">
              <a:defRPr/>
            </a:pPr>
            <a:r>
              <a:rPr lang="en-US" altLang="en-US" sz="2000" b="1" dirty="0" err="1"/>
              <a:t>printf</a:t>
            </a:r>
            <a:r>
              <a:rPr lang="en-US" altLang="en-US" sz="2000" b="1" dirty="0"/>
              <a:t>(“What triangular number do you want? “);</a:t>
            </a:r>
          </a:p>
          <a:p>
            <a:pPr lvl="2" eaLnBrk="1" hangingPunct="1">
              <a:defRPr/>
            </a:pPr>
            <a:r>
              <a:rPr lang="en-US" altLang="en-US" sz="2000" b="1" dirty="0"/>
              <a:t>scanf(“%</a:t>
            </a:r>
            <a:r>
              <a:rPr lang="en-US" altLang="en-US" sz="2000" b="1" dirty="0" err="1"/>
              <a:t>d”,&amp;number</a:t>
            </a:r>
            <a:r>
              <a:rPr lang="en-US" altLang="en-US" sz="2000" b="1" dirty="0"/>
              <a:t>);</a:t>
            </a:r>
          </a:p>
          <a:p>
            <a:pPr lvl="2" eaLnBrk="1" hangingPunct="1">
              <a:defRPr/>
            </a:pPr>
            <a:endParaRPr lang="en-US" altLang="en-US" sz="2000" b="1" dirty="0"/>
          </a:p>
          <a:p>
            <a:pPr lvl="2" eaLnBrk="1" hangingPunct="1">
              <a:defRPr/>
            </a:pP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</a:rPr>
              <a:t>for ( n = 1; n &lt;= number; n++ )</a:t>
            </a:r>
          </a:p>
          <a:p>
            <a:pPr lvl="2" eaLnBrk="1" hangingPunct="1"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triangularNumber</a:t>
            </a:r>
            <a:r>
              <a:rPr lang="en-US" altLang="en-US" sz="2000" b="1" dirty="0"/>
              <a:t> = </a:t>
            </a:r>
            <a:r>
              <a:rPr lang="en-US" altLang="en-US" sz="2000" b="1" dirty="0" err="1"/>
              <a:t>triangularNumber</a:t>
            </a:r>
            <a:r>
              <a:rPr lang="en-US" altLang="en-US" sz="2000" b="1" dirty="0"/>
              <a:t> + n;</a:t>
            </a:r>
          </a:p>
          <a:p>
            <a:pPr lvl="2" eaLnBrk="1" hangingPunct="1">
              <a:defRPr/>
            </a:pPr>
            <a:endParaRPr lang="en-US" altLang="en-US" sz="2000" b="1" dirty="0"/>
          </a:p>
          <a:p>
            <a:pPr lvl="2" eaLnBrk="1" hangingPunct="1"/>
            <a:r>
              <a:rPr lang="en-US" altLang="en-US" sz="2000" b="1" dirty="0" err="1"/>
              <a:t>printf</a:t>
            </a:r>
            <a:r>
              <a:rPr lang="en-US" altLang="en-US" sz="2000" b="1" dirty="0"/>
              <a:t>(“The %d </a:t>
            </a:r>
            <a:r>
              <a:rPr lang="en-US" altLang="en-US" sz="2000" b="1" dirty="0" err="1"/>
              <a:t>th</a:t>
            </a:r>
            <a:r>
              <a:rPr lang="en-US" altLang="en-US" sz="2000" b="1" dirty="0"/>
              <a:t> triangular number is %d:”,n-1,triangularNumber);</a:t>
            </a:r>
          </a:p>
          <a:p>
            <a:pPr lvl="1" eaLnBrk="1" hangingPunct="1"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</a:p>
          <a:p>
            <a:pPr lvl="1" eaLnBrk="1" hangingPunct="1">
              <a:defRPr/>
            </a:pPr>
            <a:r>
              <a:rPr lang="en-US" altLang="en-US" sz="2000" b="1" dirty="0">
                <a:solidFill>
                  <a:schemeClr val="tx2"/>
                </a:solidFill>
              </a:rPr>
              <a:t>return 0;</a:t>
            </a:r>
          </a:p>
          <a:p>
            <a:pPr eaLnBrk="1" hangingPunct="1">
              <a:defRPr/>
            </a:pPr>
            <a:r>
              <a:rPr lang="en-US" altLang="en-US" sz="20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205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title"/>
          </p:nvPr>
        </p:nvSpPr>
        <p:spPr>
          <a:xfrm>
            <a:off x="638886" y="328568"/>
            <a:ext cx="7285914" cy="41195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100" dirty="0"/>
              <a:t>Example: Multiplication table for ‘n’ tables up to ‘k’ terms</a:t>
            </a:r>
          </a:p>
        </p:txBody>
      </p:sp>
      <p:sp>
        <p:nvSpPr>
          <p:cNvPr id="35844" name="Text Box 2"/>
          <p:cNvSpPr>
            <a:spLocks noGrp="1" noChangeArrowheads="1"/>
          </p:cNvSpPr>
          <p:nvPr>
            <p:ph idx="1"/>
          </p:nvPr>
        </p:nvSpPr>
        <p:spPr bwMode="auto">
          <a:xfrm>
            <a:off x="628650" y="1135834"/>
            <a:ext cx="6788055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scanf(“%d %</a:t>
            </a:r>
            <a:r>
              <a:rPr lang="en-US" altLang="en-US" sz="2200" b="1" dirty="0" err="1"/>
              <a:t>d”,&amp;n,&amp;k</a:t>
            </a:r>
            <a:r>
              <a:rPr lang="en-US" altLang="en-US" sz="2200" b="1" dirty="0"/>
              <a:t>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altLang="en-US" sz="2200" b="1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>
                <a:solidFill>
                  <a:srgbClr val="C00000"/>
                </a:solidFill>
              </a:rPr>
              <a:t>for </a:t>
            </a:r>
            <a:r>
              <a:rPr lang="en-US" altLang="en-US" sz="2200" b="1" dirty="0"/>
              <a:t>(</a:t>
            </a:r>
            <a:r>
              <a:rPr lang="en-US" altLang="en-US" sz="2200" b="1" dirty="0" err="1"/>
              <a:t>i</a:t>
            </a:r>
            <a:r>
              <a:rPr lang="en-US" altLang="en-US" sz="2200" b="1" dirty="0"/>
              <a:t>=1; </a:t>
            </a:r>
            <a:r>
              <a:rPr lang="en-US" altLang="en-US" sz="2200" b="1" dirty="0" err="1"/>
              <a:t>i</a:t>
            </a:r>
            <a:r>
              <a:rPr lang="en-US" altLang="en-US" sz="2200" b="1" dirty="0"/>
              <a:t>&lt;=k; </a:t>
            </a:r>
            <a:r>
              <a:rPr lang="en-US" altLang="en-US" sz="2200" b="1" dirty="0" err="1"/>
              <a:t>i</a:t>
            </a:r>
            <a:r>
              <a:rPr lang="en-US" altLang="en-US" sz="2200" b="1" dirty="0"/>
              <a:t>++)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 {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  </a:t>
            </a:r>
            <a:r>
              <a:rPr lang="en-US" altLang="en-US" sz="2200" b="1" dirty="0">
                <a:solidFill>
                  <a:srgbClr val="C00000"/>
                </a:solidFill>
              </a:rPr>
              <a:t>for </a:t>
            </a:r>
            <a:r>
              <a:rPr lang="en-US" altLang="en-US" sz="2200" b="1" dirty="0"/>
              <a:t>(j=1; j&lt;=n; j++)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   {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	       prod = </a:t>
            </a:r>
            <a:r>
              <a:rPr lang="en-US" altLang="en-US" sz="2200" b="1" dirty="0" err="1"/>
              <a:t>i</a:t>
            </a:r>
            <a:r>
              <a:rPr lang="en-US" altLang="en-US" sz="2200" b="1" dirty="0"/>
              <a:t> * j;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  	</a:t>
            </a:r>
            <a:r>
              <a:rPr lang="en-US" altLang="en-US" sz="2200" b="1" dirty="0" err="1"/>
              <a:t>printf</a:t>
            </a:r>
            <a:r>
              <a:rPr lang="en-US" altLang="en-US" sz="2200" b="1" dirty="0"/>
              <a:t>(“%d * %d = %d\t”, </a:t>
            </a:r>
            <a:r>
              <a:rPr lang="en-US" altLang="en-US" sz="2200" b="1" dirty="0" err="1"/>
              <a:t>j,i,prod</a:t>
            </a:r>
            <a:r>
              <a:rPr lang="en-US" altLang="en-US" sz="2200" b="1" dirty="0"/>
              <a:t>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	 }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  </a:t>
            </a:r>
            <a:r>
              <a:rPr lang="en-US" altLang="en-US" sz="2200" b="1" dirty="0" err="1"/>
              <a:t>printf</a:t>
            </a:r>
            <a:r>
              <a:rPr lang="en-US" altLang="en-US" sz="2200" b="1" dirty="0"/>
              <a:t>(“\n”);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200" b="1" dirty="0"/>
              <a:t>    }</a:t>
            </a:r>
          </a:p>
        </p:txBody>
      </p:sp>
      <p:sp>
        <p:nvSpPr>
          <p:cNvPr id="9831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0CE6BB-1C02-43A5-BC08-490F1331D27E}" type="datetime1">
              <a:rPr lang="en-US" altLang="en-US" smtClean="0"/>
              <a:pPr/>
              <a:t>2/16/2024</a:t>
            </a:fld>
            <a:endParaRPr lang="en-US" altLang="en-US"/>
          </a:p>
        </p:txBody>
      </p:sp>
      <p:sp>
        <p:nvSpPr>
          <p:cNvPr id="9831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4925136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965060-74B4-43F6-AF8E-931E36913915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5067300" y="4279385"/>
            <a:ext cx="3696409" cy="2031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 dirty="0">
                <a:latin typeface="Calibri" panose="020F0502020204030204" pitchFamily="34" charset="0"/>
              </a:rPr>
              <a:t>Enter n &amp; k values: 3  5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The table for 3 X 5 is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1 * 1= 1        2 * 1= 2        3 * 1= 3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1 * 2= 2        2 * 2= 4        3 * 2= 6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1 * 3= 3        2 * 3= 6        3 * 3= 9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1 * 4= 4        2 * 4= 8        3 * 4= 12</a:t>
            </a:r>
          </a:p>
          <a:p>
            <a:r>
              <a:rPr lang="en-US" altLang="en-US" b="1" dirty="0">
                <a:latin typeface="Calibri" panose="020F0502020204030204" pitchFamily="34" charset="0"/>
              </a:rPr>
              <a:t>1 * 5= 5        2 * 5= 10      3 * 5= 15</a:t>
            </a:r>
          </a:p>
        </p:txBody>
      </p:sp>
    </p:spTree>
    <p:extLst>
      <p:ext uri="{BB962C8B-B14F-4D97-AF65-F5344CB8AC3E}">
        <p14:creationId xmlns:p14="http://schemas.microsoft.com/office/powerpoint/2010/main" val="273156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6F4E7-2839-45B7-B475-E81C4931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E00C6-BC35-4C22-BC90-DB8B18D84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1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2	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>
              <a:lnSpc>
                <a:spcPct val="107000"/>
              </a:lnSpc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2	3	4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2	3	4	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07024-66C2-4C1F-9B44-E078806FC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C731-763B-4FBA-AFC1-DC99266356FF}" type="datetime1">
              <a:rPr lang="en-IN" smtClean="0"/>
              <a:t>16-02-2024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78E00-AFF3-4394-9026-1CFD7E1A2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C5BF4-2DFD-4DF2-8B6C-A770F4D2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977990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99BD3D-7F9E-4226-B468-D7B207513C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E39D62-F3D2-4175-8DF5-98C3F668405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A70912-1DAE-4A66-B3A6-9AABC471BE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1845</TotalTime>
  <Words>416</Words>
  <Application>Microsoft Office PowerPoint</Application>
  <PresentationFormat>On-screen Show (4:3)</PresentationFormat>
  <Paragraphs>67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PSUC2018 Template</vt:lpstr>
      <vt:lpstr>Nesting of for loop</vt:lpstr>
      <vt:lpstr>Nested loops</vt:lpstr>
      <vt:lpstr>Example: Multiplication table for ‘n’ tables up to ‘k’ terms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Rajat Goel [MU - Jaipur]</cp:lastModifiedBy>
  <cp:revision>50</cp:revision>
  <dcterms:created xsi:type="dcterms:W3CDTF">2018-05-08T11:06:27Z</dcterms:created>
  <dcterms:modified xsi:type="dcterms:W3CDTF">2024-02-16T01:30:19Z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