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7" r:id="rId4"/>
  </p:sldMasterIdLst>
  <p:notesMasterIdLst>
    <p:notesMasterId r:id="rId9"/>
  </p:notesMasterIdLst>
  <p:sldIdLst>
    <p:sldId id="364" r:id="rId5"/>
    <p:sldId id="365" r:id="rId6"/>
    <p:sldId id="366" r:id="rId7"/>
    <p:sldId id="3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080D58-E4F7-4FC3-B219-1D20EE7F0FFC}" type="datetimeFigureOut">
              <a:rPr lang="en-IN" smtClean="0"/>
              <a:t>16-02-2024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10463E-A946-4DB7-84F1-2B38F7DE12A7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5313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AFCA38F0-53C2-4DAF-BE09-929417ED3343}" type="slidenum">
              <a:rPr lang="en-US" altLang="en-US" smtClean="0"/>
              <a:pPr/>
              <a:t>1</a:t>
            </a:fld>
            <a:endParaRPr lang="en-US" altLang="en-US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215696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4F18AE6-A613-48FD-890F-2C9B7DDE02F1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993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371600" y="1143000"/>
            <a:ext cx="4114800" cy="30861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933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17273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4F4745-080E-4B88-8B8B-2992D21A25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E94FCC-663F-4763-BD22-ED6902EECA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BA37EB-2F3B-4811-9996-207993AAD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DAFE5-167F-4EF6-8FBA-D3F410C72944}" type="datetime1">
              <a:rPr lang="en-IN" smtClean="0"/>
              <a:t>16-02-2024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A36A9E-BCDE-41C3-9CC5-60E542941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C7BD90-BB00-4963-8C24-3F10ACCD6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7278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E24F1F-5027-4E1F-89BF-075A57C93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8E24CC-301E-4D8A-BFC7-3ED1E685B2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C969E63-03AB-4658-B659-F96379FA4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7E6AF-EBB5-418A-A25D-170388DD6168}" type="datetime1">
              <a:rPr lang="en-IN" smtClean="0"/>
              <a:t>16-02-2024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427C7C-EA7C-43D7-9C98-4953DDD986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FE119-F33A-43B2-ACCD-2210AE6CA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03668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ABDDC8D-D96B-4CF8-B742-313A77CEEA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82A008-CAC5-4BD4-B085-79537F13EA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AE035-5983-430E-9A6F-966CA34E86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24B7B0-19AB-4644-B871-BA935C8AABF3}" type="datetime1">
              <a:rPr lang="en-IN" smtClean="0"/>
              <a:t>16-02-2024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0E1584-0A77-4AB0-ABA1-EF7A9661F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883395-9EB0-45A5-9312-7EF200F5F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90974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C5458-8B79-452D-921E-0ECB61C2AA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733611-6A6B-4C43-BC3F-2D55523D3D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1D29E3-AC0D-450F-9A49-5C61C4E3A3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CC731-763B-4FBA-AFC1-DC99266356FF}" type="datetime1">
              <a:rPr lang="en-IN" smtClean="0"/>
              <a:t>16-02-2024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5D0025-6DC4-4532-92BB-0035F529D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2B8A83-CA99-4D72-B625-29725E2665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07625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5BA839-A5B7-418C-BCAD-FF5ECF04DA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62CF598-AD66-4E78-BD33-F2CAFCE8F1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81A7E6-34A8-42D9-8468-C791AC861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510335-6B27-4CF0-B753-A210F8ABFF82}" type="datetime1">
              <a:rPr lang="en-IN" smtClean="0"/>
              <a:t>16-02-2024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05F426-0C69-4147-90A0-49BD071841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126A7B-B42C-4261-9E1C-BAE9C1802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13578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4CC4AE-95E6-4734-B0CA-6B3F1786F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2F3265-9837-449F-B9B5-10EF38B9719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8C79CB-7734-4551-8220-E3D4D91374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8A4707-78EE-4BB5-92F6-BB536223EF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7B4909-6BE4-45C4-9ACB-0BA477BF1A1F}" type="datetime1">
              <a:rPr lang="en-IN" smtClean="0"/>
              <a:t>16-02-2024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288337-0745-4DB8-BCBB-B2C3787A7C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57A4B-F2B7-413C-B502-1F67C9105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168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25BA4-0615-4F7C-873A-1CE0AB7202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E65B24-BF8C-46F6-860A-5854376578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755C70-C911-4814-925A-E28281B680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B632A8-B556-4ADA-B8D9-24C84CAD7B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6E47CDF-2C21-477A-9E4F-D478C9090BE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E70FE3E-BEF0-4D27-86EA-E7C1275725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BC4AE-F1BE-4657-9F83-ED703FB84759}" type="datetime1">
              <a:rPr lang="en-IN" smtClean="0"/>
              <a:t>16-02-2024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38335C4-93B3-4934-8FAB-308E4C473A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A261A2-2E89-45BF-9912-25CADFD246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09471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10D8C8-DCFC-42DE-B589-797097CE7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FAD1B-25A8-401B-A470-BB8F690D2F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F36F8-F1E5-41F9-880A-B9D944EFA3DA}" type="datetime1">
              <a:rPr lang="en-IN" smtClean="0"/>
              <a:t>16-02-2024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308D88C-4868-4C00-B069-222F73C23D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EEB5A61-237C-4FD4-82DC-2C14D4AF23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683090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B215D0-8CE4-4634-A3FA-8B102DFCB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9EB15B-18DA-4BA9-A3E3-52581077E768}" type="datetime1">
              <a:rPr lang="en-IN" smtClean="0"/>
              <a:t>16-02-2024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CC80B2-EC71-4848-8516-94910D35E3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94BB75-7581-4616-954C-12FD6B12F3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82557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6ADD6-0EDC-410D-B6A9-C0379C90A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699FBF-7F3F-496B-8533-E5759A0FF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CF0088-0DCF-454C-BCA0-E08A6B5CE6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1AFB6B-25DA-4495-8891-E5462B4A1E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0FC77B-1F9A-49E7-97B8-74287F76B334}" type="datetime1">
              <a:rPr lang="en-IN" smtClean="0"/>
              <a:t>16-02-2024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B4F900-E8EB-4577-9FD7-128CBF6F59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CEBB4-9CD1-4A50-A6DB-D2C7080B30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8462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F0DBF-BFAB-445E-ACC4-A51766A082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E32BF54-ABF7-4365-A8C2-EEA4EEFAD68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E26C747-C8FB-4EF1-8EDF-C5EE17A2F14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5A1E11C-023F-4B6F-B57A-7042D7302F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A557A-F6F7-4693-8E0D-38A8C7820BF4}" type="datetime1">
              <a:rPr lang="en-IN" smtClean="0"/>
              <a:t>16-02-2024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397CEB-9DD0-4B74-BE5C-FB70FBC2DB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47B171-7A1B-4CAC-8C40-29BB69356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83434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FFE960E-A823-46A1-B92C-C835BEC3D4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515254"/>
            <a:ext cx="8245807" cy="62831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BB4212-C96E-427C-881B-D2A4076563B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269243"/>
            <a:ext cx="8245806" cy="490772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70C667-5E2D-43CB-81C1-2C89384C16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8657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F1D0E-3482-4660-BED0-07B30CBB73C7}" type="datetime1">
              <a:rPr lang="en-IN" smtClean="0"/>
              <a:t>16-02-2024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0E833-EA5E-4A50-A759-535E45CBDD5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658203" y="6356351"/>
            <a:ext cx="658163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CSE 1001 Problem Solving using Computers (PSUC) - 2018</a:t>
            </a:r>
            <a:endParaRPr lang="en-IN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06493-223E-484B-B535-A556B9BBAF4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15350" y="6356351"/>
            <a:ext cx="3591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BEA51C-495D-44A2-B925-9AAC4BD9F0A2}" type="slidenum">
              <a:rPr lang="en-IN" smtClean="0"/>
              <a:pPr/>
              <a:t>‹#›</a:t>
            </a:fld>
            <a:endParaRPr lang="en-IN"/>
          </a:p>
        </p:txBody>
      </p:sp>
      <p:pic>
        <p:nvPicPr>
          <p:cNvPr id="8" name="Picture 7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18E97DF4-2C3E-4424-8C33-C417831B4623}"/>
              </a:ext>
            </a:extLst>
          </p:cNvPr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286" y="40945"/>
            <a:ext cx="3545006" cy="628309"/>
          </a:xfrm>
          <a:prstGeom prst="rect">
            <a:avLst/>
          </a:prstGeom>
        </p:spPr>
      </p:pic>
      <p:pic>
        <p:nvPicPr>
          <p:cNvPr id="9" name="Picture 8" descr="A screenshot of a cell phone&#10;&#10;Description generated with high confidence">
            <a:extLst>
              <a:ext uri="{FF2B5EF4-FFF2-40B4-BE49-F238E27FC236}">
                <a16:creationId xmlns:a16="http://schemas.microsoft.com/office/drawing/2014/main" id="{18E97DF4-2C3E-4424-8C33-C417831B4623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68286" y="40945"/>
            <a:ext cx="3545006" cy="628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702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2057400" y="971550"/>
            <a:ext cx="5372100" cy="514350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/>
              <a:t>Nesting of </a:t>
            </a:r>
            <a:r>
              <a:rPr lang="en-US">
                <a:solidFill>
                  <a:srgbClr val="C00000"/>
                </a:solidFill>
              </a:rPr>
              <a:t>for</a:t>
            </a:r>
            <a:r>
              <a:rPr lang="en-US"/>
              <a:t> loop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idx="1"/>
          </p:nvPr>
        </p:nvSpPr>
        <p:spPr>
          <a:xfrm>
            <a:off x="1166884" y="1657351"/>
            <a:ext cx="6834116" cy="3794522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sz="1800" b="1" dirty="0"/>
              <a:t>One </a:t>
            </a:r>
            <a:r>
              <a:rPr lang="en-US" sz="1800" b="1" dirty="0">
                <a:solidFill>
                  <a:srgbClr val="C00000"/>
                </a:solidFill>
              </a:rPr>
              <a:t>for</a:t>
            </a:r>
            <a:r>
              <a:rPr lang="en-US" sz="1800" b="1" dirty="0"/>
              <a:t> statement can be nested within another </a:t>
            </a:r>
            <a:r>
              <a:rPr lang="en-US" sz="1800" b="1" dirty="0">
                <a:solidFill>
                  <a:srgbClr val="C00000"/>
                </a:solidFill>
              </a:rPr>
              <a:t>for</a:t>
            </a:r>
            <a:r>
              <a:rPr lang="en-US" sz="1800" b="1" dirty="0"/>
              <a:t>  statement.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endParaRPr lang="en-US" sz="1800" b="1" dirty="0"/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dirty="0"/>
              <a:t>    for (</a:t>
            </a:r>
            <a:r>
              <a:rPr lang="en-US" sz="1800" b="1" dirty="0" err="1"/>
              <a:t>i</a:t>
            </a:r>
            <a:r>
              <a:rPr lang="en-US" sz="1800" b="1" dirty="0"/>
              <a:t>=0; </a:t>
            </a:r>
            <a:r>
              <a:rPr lang="en-US" sz="1800" b="1" dirty="0" err="1"/>
              <a:t>i</a:t>
            </a:r>
            <a:r>
              <a:rPr lang="en-US" sz="1800" b="1" dirty="0"/>
              <a:t>&lt; m; ++</a:t>
            </a:r>
            <a:r>
              <a:rPr lang="en-US" sz="1800" b="1" dirty="0" err="1"/>
              <a:t>i</a:t>
            </a:r>
            <a:r>
              <a:rPr lang="en-US" sz="1800" b="1" dirty="0"/>
              <a:t>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dirty="0">
                <a:solidFill>
                  <a:srgbClr val="C00000"/>
                </a:solidFill>
              </a:rPr>
              <a:t>         </a:t>
            </a:r>
            <a:r>
              <a:rPr lang="en-US" sz="1800" b="1" dirty="0">
                <a:cs typeface="Tahoma" pitchFamily="34" charset="0"/>
              </a:rPr>
              <a:t>{          </a:t>
            </a:r>
            <a:r>
              <a:rPr lang="en-US" sz="1800" b="1" dirty="0"/>
              <a:t>…..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dirty="0"/>
              <a:t>                     ….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dirty="0">
                <a:solidFill>
                  <a:srgbClr val="C00000"/>
                </a:solidFill>
              </a:rPr>
              <a:t>                    for (j=0; j &lt; n;++j)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dirty="0">
                <a:solidFill>
                  <a:srgbClr val="C00000"/>
                </a:solidFill>
              </a:rPr>
              <a:t>                	</a:t>
            </a:r>
            <a:r>
              <a:rPr lang="en-US" sz="1800" b="1" dirty="0">
                <a:solidFill>
                  <a:srgbClr val="C00000"/>
                </a:solidFill>
                <a:cs typeface="Tahoma" pitchFamily="34" charset="0"/>
              </a:rPr>
              <a:t>{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dirty="0">
                <a:solidFill>
                  <a:srgbClr val="C00000"/>
                </a:solidFill>
                <a:cs typeface="Tahoma" pitchFamily="34" charset="0"/>
              </a:rPr>
              <a:t>                                   </a:t>
            </a:r>
            <a:r>
              <a:rPr lang="en-US" sz="1800" b="1" dirty="0">
                <a:solidFill>
                  <a:schemeClr val="bg2">
                    <a:lumMod val="10000"/>
                  </a:schemeClr>
                </a:solidFill>
              </a:rPr>
              <a:t>Statement S;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dirty="0">
                <a:solidFill>
                  <a:srgbClr val="C00000"/>
                </a:solidFill>
              </a:rPr>
              <a:t>			</a:t>
            </a:r>
            <a:r>
              <a:rPr lang="en-US" sz="1800" b="1" dirty="0">
                <a:solidFill>
                  <a:srgbClr val="C00000"/>
                </a:solidFill>
                <a:cs typeface="Tahoma" pitchFamily="34" charset="0"/>
              </a:rPr>
              <a:t>}</a:t>
            </a:r>
            <a:r>
              <a:rPr lang="en-US" sz="1800" b="1" dirty="0">
                <a:solidFill>
                  <a:schemeClr val="bg2">
                    <a:lumMod val="75000"/>
                  </a:schemeClr>
                </a:solidFill>
              </a:rPr>
              <a:t> 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// end of  inner ‘for’ statement</a:t>
            </a:r>
          </a:p>
          <a:p>
            <a:pPr eaLnBrk="1" hangingPunct="1">
              <a:lnSpc>
                <a:spcPct val="90000"/>
              </a:lnSpc>
              <a:buFontTx/>
              <a:buNone/>
              <a:defRPr/>
            </a:pPr>
            <a:r>
              <a:rPr lang="en-US" sz="1800" b="1" dirty="0">
                <a:solidFill>
                  <a:srgbClr val="C00000"/>
                </a:solidFill>
              </a:rPr>
              <a:t>          </a:t>
            </a:r>
            <a:r>
              <a:rPr lang="en-US" sz="1800" b="1" dirty="0">
                <a:cs typeface="Tahoma" pitchFamily="34" charset="0"/>
              </a:rPr>
              <a:t>}</a:t>
            </a:r>
            <a:r>
              <a:rPr lang="en-US" sz="1800" b="1" dirty="0">
                <a:solidFill>
                  <a:schemeClr val="accent6">
                    <a:lumMod val="75000"/>
                  </a:schemeClr>
                </a:solidFill>
              </a:rPr>
              <a:t>// end of  outer ‘for’ statement</a:t>
            </a:r>
          </a:p>
        </p:txBody>
      </p:sp>
      <p:sp>
        <p:nvSpPr>
          <p:cNvPr id="95237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27EE8B0-0B8F-47C6-A568-E4249A65DD8D}" type="datetime1">
              <a:rPr lang="en-US" altLang="en-US" smtClean="0"/>
              <a:pPr/>
              <a:t>2/16/2024</a:t>
            </a:fld>
            <a:endParaRPr lang="en-US" altLang="en-US"/>
          </a:p>
        </p:txBody>
      </p:sp>
      <p:sp>
        <p:nvSpPr>
          <p:cNvPr id="95238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CSE 1001                           Department of CSE</a:t>
            </a:r>
          </a:p>
        </p:txBody>
      </p:sp>
      <p:sp>
        <p:nvSpPr>
          <p:cNvPr id="9523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5231237" y="6447632"/>
            <a:ext cx="33147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A3311DD-3875-4725-9A6F-578DB3B65D00}" type="slidenum">
              <a:rPr lang="en-US" altLang="en-US" smtClean="0"/>
              <a:pPr/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83756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2"/>
          <p:cNvSpPr>
            <a:spLocks noGrp="1" noChangeArrowheads="1"/>
          </p:cNvSpPr>
          <p:nvPr>
            <p:ph type="title"/>
          </p:nvPr>
        </p:nvSpPr>
        <p:spPr>
          <a:xfrm>
            <a:off x="1990725" y="166686"/>
            <a:ext cx="5372100" cy="514350"/>
          </a:xfrm>
        </p:spPr>
        <p:txBody>
          <a:bodyPr/>
          <a:lstStyle/>
          <a:p>
            <a:pPr algn="ctr" eaLnBrk="1" hangingPunct="1"/>
            <a:r>
              <a:rPr lang="en-US" altLang="en-US" b="1" dirty="0"/>
              <a:t>Nested loops</a:t>
            </a:r>
          </a:p>
        </p:txBody>
      </p:sp>
      <p:sp>
        <p:nvSpPr>
          <p:cNvPr id="97282" name="Rectangle 3"/>
          <p:cNvSpPr>
            <a:spLocks noGrp="1" noChangeArrowheads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/>
          </a:bodyPr>
          <a:lstStyle/>
          <a:p>
            <a:pPr eaLnBrk="1" hangingPunct="1"/>
            <a:endParaRPr lang="en-US" altLang="en-US" dirty="0"/>
          </a:p>
          <a:p>
            <a:pPr eaLnBrk="1" hangingPunct="1"/>
            <a:endParaRPr lang="en-US" altLang="en-US" dirty="0"/>
          </a:p>
        </p:txBody>
      </p:sp>
      <p:sp>
        <p:nvSpPr>
          <p:cNvPr id="97287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5CDC571-6A72-45EB-B997-0A0B0CAB5E9C}" type="datetime1">
              <a:rPr lang="en-US" altLang="en-US" smtClean="0"/>
              <a:pPr/>
              <a:t>2/16/2024</a:t>
            </a:fld>
            <a:endParaRPr lang="en-US" altLang="en-US"/>
          </a:p>
        </p:txBody>
      </p:sp>
      <p:sp>
        <p:nvSpPr>
          <p:cNvPr id="97288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CSE 1001                           Department of CSE</a:t>
            </a:r>
          </a:p>
        </p:txBody>
      </p:sp>
      <p:sp>
        <p:nvSpPr>
          <p:cNvPr id="97286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2F809BE-CB1F-42E9-A8E2-BBC0AD375D20}" type="slidenum">
              <a:rPr lang="en-US" altLang="en-US" smtClean="0"/>
              <a:pPr/>
              <a:t>2</a:t>
            </a:fld>
            <a:endParaRPr lang="en-US" altLang="en-US"/>
          </a:p>
        </p:txBody>
      </p:sp>
      <p:sp>
        <p:nvSpPr>
          <p:cNvPr id="78852" name="Text Box 4"/>
          <p:cNvSpPr txBox="1">
            <a:spLocks noChangeArrowheads="1"/>
          </p:cNvSpPr>
          <p:nvPr/>
        </p:nvSpPr>
        <p:spPr bwMode="auto">
          <a:xfrm>
            <a:off x="1165888" y="788800"/>
            <a:ext cx="7349462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000" b="1" dirty="0"/>
              <a:t>#include &lt;</a:t>
            </a:r>
            <a:r>
              <a:rPr lang="en-US" sz="2000" b="1" dirty="0" err="1"/>
              <a:t>stdio.h</a:t>
            </a:r>
            <a:r>
              <a:rPr lang="en-US" sz="2000" b="1" dirty="0"/>
              <a:t>&gt;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  <a:defRPr/>
            </a:pPr>
            <a:r>
              <a:rPr lang="en-US" sz="2000" b="1" dirty="0" err="1"/>
              <a:t>int</a:t>
            </a:r>
            <a:r>
              <a:rPr lang="en-US" sz="2000" b="1" dirty="0"/>
              <a:t> main()</a:t>
            </a:r>
          </a:p>
          <a:p>
            <a:pPr eaLnBrk="1" hangingPunct="1">
              <a:defRPr/>
            </a:pPr>
            <a:r>
              <a:rPr lang="en-US" altLang="en-US" sz="2000" b="1" dirty="0"/>
              <a:t>{</a:t>
            </a:r>
          </a:p>
          <a:p>
            <a:pPr lvl="1" eaLnBrk="1" hangingPunct="1">
              <a:defRPr/>
            </a:pPr>
            <a:r>
              <a:rPr lang="en-US" altLang="en-US" sz="2000" b="1" dirty="0" err="1"/>
              <a:t>int</a:t>
            </a:r>
            <a:r>
              <a:rPr lang="en-US" altLang="en-US" sz="2000" b="1" dirty="0"/>
              <a:t> n, number, </a:t>
            </a:r>
            <a:r>
              <a:rPr lang="en-US" altLang="en-US" sz="2000" b="1" dirty="0" err="1"/>
              <a:t>triangularNumber</a:t>
            </a:r>
            <a:r>
              <a:rPr lang="en-US" altLang="en-US" sz="2000" b="1" dirty="0"/>
              <a:t>=0, counter;</a:t>
            </a:r>
          </a:p>
          <a:p>
            <a:pPr lvl="1" eaLnBrk="1" hangingPunct="1">
              <a:defRPr/>
            </a:pPr>
            <a:endParaRPr lang="en-US" altLang="en-US" sz="2000" b="1" dirty="0"/>
          </a:p>
          <a:p>
            <a:pPr lvl="1" eaLnBrk="1" hangingPunct="1">
              <a:defRPr/>
            </a:pPr>
            <a:r>
              <a:rPr lang="en-US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for ( counter = 1; counter &lt;= 5; counter++ )</a:t>
            </a:r>
          </a:p>
          <a:p>
            <a:pPr lvl="1" eaLnBrk="1" hangingPunct="1">
              <a:defRPr/>
            </a:pPr>
            <a:r>
              <a:rPr lang="en-US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{</a:t>
            </a:r>
          </a:p>
          <a:p>
            <a:pPr lvl="2" eaLnBrk="1" hangingPunct="1">
              <a:defRPr/>
            </a:pPr>
            <a:r>
              <a:rPr lang="en-US" altLang="en-US" sz="2000" b="1" dirty="0" err="1"/>
              <a:t>printf</a:t>
            </a:r>
            <a:r>
              <a:rPr lang="en-US" altLang="en-US" sz="2000" b="1" dirty="0"/>
              <a:t>(“What triangular number do you want? “);</a:t>
            </a:r>
          </a:p>
          <a:p>
            <a:pPr lvl="2" eaLnBrk="1" hangingPunct="1">
              <a:defRPr/>
            </a:pPr>
            <a:r>
              <a:rPr lang="en-US" altLang="en-US" sz="2000" b="1" dirty="0"/>
              <a:t>scanf(“%</a:t>
            </a:r>
            <a:r>
              <a:rPr lang="en-US" altLang="en-US" sz="2000" b="1" dirty="0" err="1"/>
              <a:t>d”,&amp;number</a:t>
            </a:r>
            <a:r>
              <a:rPr lang="en-US" altLang="en-US" sz="2000" b="1" dirty="0"/>
              <a:t>);</a:t>
            </a:r>
          </a:p>
          <a:p>
            <a:pPr lvl="2" eaLnBrk="1" hangingPunct="1">
              <a:defRPr/>
            </a:pPr>
            <a:endParaRPr lang="en-US" altLang="en-US" sz="2000" b="1" dirty="0"/>
          </a:p>
          <a:p>
            <a:pPr lvl="2" eaLnBrk="1" hangingPunct="1">
              <a:defRPr/>
            </a:pPr>
            <a:r>
              <a:rPr lang="en-US" altLang="en-US" sz="2000" b="1" dirty="0">
                <a:solidFill>
                  <a:schemeClr val="bg2">
                    <a:lumMod val="10000"/>
                  </a:schemeClr>
                </a:solidFill>
              </a:rPr>
              <a:t>for ( n = 1; n &lt;= number; n++ )</a:t>
            </a:r>
          </a:p>
          <a:p>
            <a:pPr lvl="2" eaLnBrk="1" hangingPunct="1">
              <a:defRPr/>
            </a:pPr>
            <a:r>
              <a:rPr lang="en-US" altLang="en-US" sz="2000" b="1" dirty="0"/>
              <a:t>	</a:t>
            </a:r>
            <a:r>
              <a:rPr lang="en-US" altLang="en-US" sz="2000" b="1" dirty="0" err="1"/>
              <a:t>triangularNumber</a:t>
            </a:r>
            <a:r>
              <a:rPr lang="en-US" altLang="en-US" sz="2000" b="1" dirty="0"/>
              <a:t> = </a:t>
            </a:r>
            <a:r>
              <a:rPr lang="en-US" altLang="en-US" sz="2000" b="1" dirty="0" err="1"/>
              <a:t>triangularNumber</a:t>
            </a:r>
            <a:r>
              <a:rPr lang="en-US" altLang="en-US" sz="2000" b="1" dirty="0"/>
              <a:t> + n;</a:t>
            </a:r>
          </a:p>
          <a:p>
            <a:pPr lvl="2" eaLnBrk="1" hangingPunct="1">
              <a:defRPr/>
            </a:pPr>
            <a:endParaRPr lang="en-US" altLang="en-US" sz="2000" b="1" dirty="0"/>
          </a:p>
          <a:p>
            <a:pPr lvl="2" eaLnBrk="1" hangingPunct="1"/>
            <a:r>
              <a:rPr lang="en-US" altLang="en-US" sz="2000" b="1" dirty="0" err="1"/>
              <a:t>printf</a:t>
            </a:r>
            <a:r>
              <a:rPr lang="en-US" altLang="en-US" sz="2000" b="1" dirty="0"/>
              <a:t>(“The %d </a:t>
            </a:r>
            <a:r>
              <a:rPr lang="en-US" altLang="en-US" sz="2000" b="1" dirty="0" err="1"/>
              <a:t>th</a:t>
            </a:r>
            <a:r>
              <a:rPr lang="en-US" altLang="en-US" sz="2000" b="1" dirty="0"/>
              <a:t> triangular number is %d:”,n-1,triangularNumber);</a:t>
            </a:r>
          </a:p>
          <a:p>
            <a:pPr lvl="1" eaLnBrk="1" hangingPunct="1">
              <a:defRPr/>
            </a:pPr>
            <a:r>
              <a:rPr lang="en-US" altLang="en-US" sz="20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}</a:t>
            </a:r>
          </a:p>
          <a:p>
            <a:pPr lvl="1" eaLnBrk="1" hangingPunct="1">
              <a:defRPr/>
            </a:pPr>
            <a:r>
              <a:rPr lang="en-US" altLang="en-US" sz="2000" b="1" dirty="0">
                <a:solidFill>
                  <a:schemeClr val="tx2"/>
                </a:solidFill>
              </a:rPr>
              <a:t>return 0;</a:t>
            </a:r>
          </a:p>
          <a:p>
            <a:pPr eaLnBrk="1" hangingPunct="1">
              <a:defRPr/>
            </a:pPr>
            <a:r>
              <a:rPr lang="en-US" altLang="en-US" sz="2000" b="1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782053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88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3"/>
          <p:cNvSpPr>
            <a:spLocks noGrp="1" noChangeArrowheads="1"/>
          </p:cNvSpPr>
          <p:nvPr>
            <p:ph type="title"/>
          </p:nvPr>
        </p:nvSpPr>
        <p:spPr>
          <a:xfrm>
            <a:off x="638886" y="328568"/>
            <a:ext cx="7285914" cy="411956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2100" dirty="0"/>
              <a:t>Example: Multiplication table for ‘n’ tables up to ‘k’ terms</a:t>
            </a:r>
          </a:p>
        </p:txBody>
      </p:sp>
      <p:sp>
        <p:nvSpPr>
          <p:cNvPr id="35844" name="Text Box 2"/>
          <p:cNvSpPr>
            <a:spLocks noGrp="1" noChangeArrowheads="1"/>
          </p:cNvSpPr>
          <p:nvPr>
            <p:ph idx="1"/>
          </p:nvPr>
        </p:nvSpPr>
        <p:spPr bwMode="auto">
          <a:xfrm>
            <a:off x="628650" y="1135834"/>
            <a:ext cx="6788055" cy="379452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2200" b="1" dirty="0"/>
              <a:t>scanf(“%d %</a:t>
            </a:r>
            <a:r>
              <a:rPr lang="en-US" altLang="en-US" sz="2200" b="1" dirty="0" err="1"/>
              <a:t>d”,&amp;n,&amp;k</a:t>
            </a:r>
            <a:r>
              <a:rPr lang="en-US" altLang="en-US" sz="2200" b="1" dirty="0"/>
              <a:t>);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endParaRPr lang="en-US" altLang="en-US" sz="2200" b="1" dirty="0"/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2200" b="1" dirty="0">
                <a:solidFill>
                  <a:srgbClr val="C00000"/>
                </a:solidFill>
              </a:rPr>
              <a:t>for </a:t>
            </a:r>
            <a:r>
              <a:rPr lang="en-US" altLang="en-US" sz="2200" b="1" dirty="0"/>
              <a:t>(</a:t>
            </a:r>
            <a:r>
              <a:rPr lang="en-US" altLang="en-US" sz="2200" b="1" dirty="0" err="1"/>
              <a:t>i</a:t>
            </a:r>
            <a:r>
              <a:rPr lang="en-US" altLang="en-US" sz="2200" b="1" dirty="0"/>
              <a:t>=1; </a:t>
            </a:r>
            <a:r>
              <a:rPr lang="en-US" altLang="en-US" sz="2200" b="1" dirty="0" err="1"/>
              <a:t>i</a:t>
            </a:r>
            <a:r>
              <a:rPr lang="en-US" altLang="en-US" sz="2200" b="1" dirty="0"/>
              <a:t>&lt;=k; </a:t>
            </a:r>
            <a:r>
              <a:rPr lang="en-US" altLang="en-US" sz="2200" b="1" dirty="0" err="1"/>
              <a:t>i</a:t>
            </a:r>
            <a:r>
              <a:rPr lang="en-US" altLang="en-US" sz="2200" b="1" dirty="0"/>
              <a:t>++)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2200" b="1" dirty="0"/>
              <a:t>     {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2200" b="1" dirty="0"/>
              <a:t>      </a:t>
            </a:r>
            <a:r>
              <a:rPr lang="en-US" altLang="en-US" sz="2200" b="1" dirty="0">
                <a:solidFill>
                  <a:srgbClr val="C00000"/>
                </a:solidFill>
              </a:rPr>
              <a:t>for </a:t>
            </a:r>
            <a:r>
              <a:rPr lang="en-US" altLang="en-US" sz="2200" b="1" dirty="0"/>
              <a:t>(j=1; j&lt;=n; j++)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2200" b="1" dirty="0"/>
              <a:t>       {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2200" b="1" dirty="0"/>
              <a:t>	       prod = </a:t>
            </a:r>
            <a:r>
              <a:rPr lang="en-US" altLang="en-US" sz="2200" b="1" dirty="0" err="1"/>
              <a:t>i</a:t>
            </a:r>
            <a:r>
              <a:rPr lang="en-US" altLang="en-US" sz="2200" b="1" dirty="0"/>
              <a:t> * j;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2200" b="1" dirty="0"/>
              <a:t>      	</a:t>
            </a:r>
            <a:r>
              <a:rPr lang="en-US" altLang="en-US" sz="2200" b="1" dirty="0" err="1"/>
              <a:t>printf</a:t>
            </a:r>
            <a:r>
              <a:rPr lang="en-US" altLang="en-US" sz="2200" b="1" dirty="0"/>
              <a:t>(“%d * %d = %d\t”, </a:t>
            </a:r>
            <a:r>
              <a:rPr lang="en-US" altLang="en-US" sz="2200" b="1" dirty="0" err="1"/>
              <a:t>j,i,prod</a:t>
            </a:r>
            <a:r>
              <a:rPr lang="en-US" altLang="en-US" sz="2200" b="1" dirty="0"/>
              <a:t>);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2200" b="1" dirty="0"/>
              <a:t>	 }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2200" b="1" dirty="0"/>
              <a:t>      </a:t>
            </a:r>
            <a:r>
              <a:rPr lang="en-US" altLang="en-US" sz="2200" b="1" dirty="0" err="1"/>
              <a:t>printf</a:t>
            </a:r>
            <a:r>
              <a:rPr lang="en-US" altLang="en-US" sz="2200" b="1" dirty="0"/>
              <a:t>(“\n”);</a:t>
            </a:r>
          </a:p>
          <a:p>
            <a:pPr eaLnBrk="1" hangingPunct="1">
              <a:lnSpc>
                <a:spcPct val="80000"/>
              </a:lnSpc>
              <a:buClr>
                <a:schemeClr val="tx1"/>
              </a:buClr>
              <a:buFontTx/>
              <a:buNone/>
            </a:pPr>
            <a:r>
              <a:rPr lang="en-US" altLang="en-US" sz="2200" b="1" dirty="0"/>
              <a:t>    }</a:t>
            </a:r>
          </a:p>
        </p:txBody>
      </p:sp>
      <p:sp>
        <p:nvSpPr>
          <p:cNvPr id="98310" name="Date Placeholder 1"/>
          <p:cNvSpPr>
            <a:spLocks noGrp="1"/>
          </p:cNvSpPr>
          <p:nvPr>
            <p:ph type="dt" sz="half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B0CE6BB-1C02-43A5-BC08-490F1331D27E}" type="datetime1">
              <a:rPr lang="en-US" altLang="en-US" smtClean="0"/>
              <a:pPr/>
              <a:t>2/16/2024</a:t>
            </a:fld>
            <a:endParaRPr lang="en-US" altLang="en-US"/>
          </a:p>
        </p:txBody>
      </p:sp>
      <p:sp>
        <p:nvSpPr>
          <p:cNvPr id="98311" name="Footer Placeholder 2"/>
          <p:cNvSpPr>
            <a:spLocks noGrp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/>
              <a:t>CSE 1001                           Department of CSE</a:t>
            </a:r>
          </a:p>
        </p:txBody>
      </p:sp>
      <p:sp>
        <p:nvSpPr>
          <p:cNvPr id="98308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4925136" y="6401991"/>
            <a:ext cx="3314700" cy="273844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557213" indent="-214313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8572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2001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1543050" indent="-1714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8859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2288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5717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914650" indent="-1714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D965060-74B4-43F6-AF8E-931E36913915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98309" name="Rectangle 5"/>
          <p:cNvSpPr>
            <a:spLocks noChangeArrowheads="1"/>
          </p:cNvSpPr>
          <p:nvPr/>
        </p:nvSpPr>
        <p:spPr bwMode="auto">
          <a:xfrm>
            <a:off x="5067300" y="4279385"/>
            <a:ext cx="3696409" cy="2031325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b="1" dirty="0">
                <a:latin typeface="Calibri" panose="020F0502020204030204" pitchFamily="34" charset="0"/>
              </a:rPr>
              <a:t>Enter n &amp; k values: 3  5</a:t>
            </a:r>
          </a:p>
          <a:p>
            <a:r>
              <a:rPr lang="en-US" altLang="en-US" b="1" dirty="0">
                <a:latin typeface="Calibri" panose="020F0502020204030204" pitchFamily="34" charset="0"/>
              </a:rPr>
              <a:t>The table for 3 X 5 is</a:t>
            </a:r>
          </a:p>
          <a:p>
            <a:r>
              <a:rPr lang="en-US" altLang="en-US" b="1" dirty="0">
                <a:latin typeface="Calibri" panose="020F0502020204030204" pitchFamily="34" charset="0"/>
              </a:rPr>
              <a:t>1 * 1= 1        2 * 1= 2        3 * 1= 3</a:t>
            </a:r>
          </a:p>
          <a:p>
            <a:r>
              <a:rPr lang="en-US" altLang="en-US" b="1" dirty="0">
                <a:latin typeface="Calibri" panose="020F0502020204030204" pitchFamily="34" charset="0"/>
              </a:rPr>
              <a:t>1 * 2= 2        2 * 2= 4        3 * 2= 6</a:t>
            </a:r>
          </a:p>
          <a:p>
            <a:r>
              <a:rPr lang="en-US" altLang="en-US" b="1" dirty="0">
                <a:latin typeface="Calibri" panose="020F0502020204030204" pitchFamily="34" charset="0"/>
              </a:rPr>
              <a:t>1 * 3= 3        2 * 3= 6        3 * 3= 9</a:t>
            </a:r>
          </a:p>
          <a:p>
            <a:r>
              <a:rPr lang="en-US" altLang="en-US" b="1" dirty="0">
                <a:latin typeface="Calibri" panose="020F0502020204030204" pitchFamily="34" charset="0"/>
              </a:rPr>
              <a:t>1 * 4= 4        2 * 4= 8        3 * 4= 12</a:t>
            </a:r>
          </a:p>
          <a:p>
            <a:r>
              <a:rPr lang="en-US" altLang="en-US" b="1" dirty="0">
                <a:latin typeface="Calibri" panose="020F0502020204030204" pitchFamily="34" charset="0"/>
              </a:rPr>
              <a:t>1 * 5= 5        2 * 5= 10      3 * 5= 15</a:t>
            </a:r>
          </a:p>
        </p:txBody>
      </p:sp>
    </p:spTree>
    <p:extLst>
      <p:ext uri="{BB962C8B-B14F-4D97-AF65-F5344CB8AC3E}">
        <p14:creationId xmlns:p14="http://schemas.microsoft.com/office/powerpoint/2010/main" val="2731561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4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16F4E7-2839-45B7-B475-E81C493100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E00C6-BC35-4C22-BC90-DB8B18D84B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1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</a:t>
            </a:r>
            <a:endParaRPr lang="en-IN" sz="1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</a:t>
            </a: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2	3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0">
              <a:lnSpc>
                <a:spcPct val="107000"/>
              </a:lnSpc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2	3	4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	2	3	4	5</a:t>
            </a:r>
            <a:endParaRPr lang="en-IN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IN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707024-66C2-4C1F-9B44-E078806FC1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CC731-763B-4FBA-AFC1-DC99266356FF}" type="datetime1">
              <a:rPr lang="en-IN" smtClean="0"/>
              <a:t>16-02-2024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578E00-AFF3-4394-9026-1CFD7E1A2F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IN"/>
              <a:t>CSE 1001 Problem Solving using Computers (PSUC) - 2018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2C5BF4-2DFD-4DF2-8B6C-A770F4D22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BEA51C-495D-44A2-B925-9AAC4BD9F0A2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76977990"/>
      </p:ext>
    </p:extLst>
  </p:cSld>
  <p:clrMapOvr>
    <a:masterClrMapping/>
  </p:clrMapOvr>
</p:sld>
</file>

<file path=ppt/theme/theme1.xml><?xml version="1.0" encoding="utf-8"?>
<a:theme xmlns:a="http://schemas.openxmlformats.org/drawingml/2006/main" name="PSUC2018 Templa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SUC2018 Template" id="{93EF96F5-E747-46F5-91A5-49A1A8F17C25}" vid="{65C9EF66-907A-46B3-BC73-6E107B4F26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6DF5B91811CE1479B5AC94E7432E9CC" ma:contentTypeVersion="2" ma:contentTypeDescription="Create a new document." ma:contentTypeScope="" ma:versionID="4a831d451a7fb25de5e597603941a9bf">
  <xsd:schema xmlns:xsd="http://www.w3.org/2001/XMLSchema" xmlns:xs="http://www.w3.org/2001/XMLSchema" xmlns:p="http://schemas.microsoft.com/office/2006/metadata/properties" xmlns:ns2="09eb9e8c-5042-4e07-b1e7-8851b83ebf39" targetNamespace="http://schemas.microsoft.com/office/2006/metadata/properties" ma:root="true" ma:fieldsID="15c452275c1f3b5e8a1dd815a4fe5520" ns2:_="">
    <xsd:import namespace="09eb9e8c-5042-4e07-b1e7-8851b83ebf3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9eb9e8c-5042-4e07-b1e7-8851b83ebf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899BD3D-7F9E-4226-B468-D7B207513C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9eb9e8c-5042-4e07-b1e7-8851b83ebf3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3E39D62-F3D2-4175-8DF5-98C3F668405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7A70912-1DAE-4A66-B3A6-9AABC471BE9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PSUC2018 Template</Template>
  <TotalTime>1845</TotalTime>
  <Words>416</Words>
  <Application>Microsoft Office PowerPoint</Application>
  <PresentationFormat>On-screen Show (4:3)</PresentationFormat>
  <Paragraphs>67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Tahoma</vt:lpstr>
      <vt:lpstr>Wingdings</vt:lpstr>
      <vt:lpstr>PSUC2018 Template</vt:lpstr>
      <vt:lpstr>Nesting of for loop</vt:lpstr>
      <vt:lpstr>Nested loops</vt:lpstr>
      <vt:lpstr>Example: Multiplication table for ‘n’ tables up to ‘k’ terms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Decision Making, Branching &amp; Switch</dc:title>
  <dc:creator>Mahe</dc:creator>
  <cp:lastModifiedBy>Dr. Rajat Goel [MU - Jaipur]</cp:lastModifiedBy>
  <cp:revision>50</cp:revision>
  <dcterms:created xsi:type="dcterms:W3CDTF">2018-05-08T11:06:27Z</dcterms:created>
  <dcterms:modified xsi:type="dcterms:W3CDTF">2024-02-16T01:30:19Z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0x01010016DF5B91811CE1479B5AC94E7432E9CC</vt:lpwstr>
  </property>
</Properties>
</file>